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28"/>
  </p:notesMasterIdLst>
  <p:sldIdLst>
    <p:sldId id="259" r:id="rId3"/>
    <p:sldId id="297" r:id="rId4"/>
    <p:sldId id="256" r:id="rId5"/>
    <p:sldId id="272" r:id="rId6"/>
    <p:sldId id="295" r:id="rId7"/>
    <p:sldId id="296" r:id="rId8"/>
    <p:sldId id="266" r:id="rId9"/>
    <p:sldId id="260" r:id="rId10"/>
    <p:sldId id="257" r:id="rId11"/>
    <p:sldId id="273" r:id="rId12"/>
    <p:sldId id="274" r:id="rId13"/>
    <p:sldId id="275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76" r:id="rId22"/>
    <p:sldId id="290" r:id="rId23"/>
    <p:sldId id="291" r:id="rId24"/>
    <p:sldId id="292" r:id="rId25"/>
    <p:sldId id="293" r:id="rId26"/>
    <p:sldId id="281" r:id="rId2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7557"/>
    <a:srgbClr val="257557"/>
    <a:srgbClr val="25573D"/>
    <a:srgbClr val="506A57"/>
    <a:srgbClr val="3582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 snapToObjects="1">
      <p:cViewPr varScale="1">
        <p:scale>
          <a:sx n="138" d="100"/>
          <a:sy n="138" d="100"/>
        </p:scale>
        <p:origin x="75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peterkeep\Documents\HELP%202022\SIPHOS%20STARS%202022\SIPHOS%20STARS%20RECEIPTS%202022%2006%2030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317-C14A-8A6F-B4052A49692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317-C14A-8A6F-B4052A496924}"/>
              </c:ext>
            </c:extLst>
          </c:dPt>
          <c:val>
            <c:numRef>
              <c:f>'2022'!$C$104:$D$104</c:f>
              <c:numCache>
                <c:formatCode>General</c:formatCode>
                <c:ptCount val="2"/>
                <c:pt idx="0">
                  <c:v>11760</c:v>
                </c:pt>
                <c:pt idx="1">
                  <c:v>3145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317-C14A-8A6F-B4052A4969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329813-DE2A-F54A-B84C-62FAFE5DF15A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90D6CE-E82D-F845-A1FB-E963C08588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733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21ED3-A3DC-BD47-91B2-FA3932761E8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302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21ED3-A3DC-BD47-91B2-FA3932761E8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859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21ED3-A3DC-BD47-91B2-FA3932761E8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794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21ED3-A3DC-BD47-91B2-FA3932761E8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96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D9830-860B-DF4B-8262-83B2C9951870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BA837-FE30-8C4F-84C3-E47305FF735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6A326B0-4589-4CBE-9EFC-65BC3AF8D2EA}"/>
              </a:ext>
            </a:extLst>
          </p:cNvPr>
          <p:cNvSpPr txBox="1">
            <a:spLocks/>
          </p:cNvSpPr>
          <p:nvPr userDrawn="1"/>
        </p:nvSpPr>
        <p:spPr>
          <a:xfrm>
            <a:off x="1143000" y="232172"/>
            <a:ext cx="6858000" cy="6605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i="0" dirty="0">
                <a:solidFill>
                  <a:srgbClr val="2575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BUILDING HEALTHY, FRUITFUL RELATIONSHIPS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D60D09B-E803-7376-42A1-69D85283401F}"/>
              </a:ext>
            </a:extLst>
          </p:cNvPr>
          <p:cNvCxnSpPr>
            <a:cxnSpLocks/>
          </p:cNvCxnSpPr>
          <p:nvPr userDrawn="1"/>
        </p:nvCxnSpPr>
        <p:spPr>
          <a:xfrm>
            <a:off x="1350335" y="746075"/>
            <a:ext cx="6464595" cy="0"/>
          </a:xfrm>
          <a:prstGeom prst="straightConnector1">
            <a:avLst/>
          </a:prstGeom>
          <a:ln w="47625">
            <a:solidFill>
              <a:srgbClr val="507557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6402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D9830-860B-DF4B-8262-83B2C9951870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BA837-FE30-8C4F-84C3-E47305FF7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065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D9830-860B-DF4B-8262-83B2C9951870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BA837-FE30-8C4F-84C3-E47305FF7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991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3348021"/>
            <a:ext cx="6858000" cy="1231118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2770782"/>
            <a:ext cx="6858000" cy="565519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7/3/2022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9744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7/3/2022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3750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3348021"/>
            <a:ext cx="6858000" cy="1231118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2770256"/>
            <a:ext cx="6858000" cy="565519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7/3/2022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2448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369219"/>
            <a:ext cx="3768912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369219"/>
            <a:ext cx="377547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7/3/2022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1570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260872"/>
            <a:ext cx="3768912" cy="617934"/>
          </a:xfrm>
        </p:spPr>
        <p:txBody>
          <a:bodyPr anchor="b"/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1878806"/>
            <a:ext cx="3768912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260872"/>
            <a:ext cx="3776661" cy="61793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1878806"/>
            <a:ext cx="377666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7/3/2022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1762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7/3/2022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2209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7/3/2022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2157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1543050"/>
            <a:ext cx="2739019" cy="2858691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7/3/2022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101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D9830-860B-DF4B-8262-83B2C9951870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BA837-FE30-8C4F-84C3-E47305FF7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9055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1543050"/>
            <a:ext cx="2739019" cy="2858691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7/3/2022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414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275370"/>
            <a:ext cx="7886700" cy="614516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740569"/>
            <a:ext cx="7886700" cy="253480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3889887"/>
            <a:ext cx="7885509" cy="511854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7/3/2022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8979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2650758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3367049"/>
            <a:ext cx="7885509" cy="1126370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7/3/2022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2855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273844"/>
            <a:ext cx="6977064" cy="2244678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2524168"/>
            <a:ext cx="6564224" cy="411726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3376297"/>
            <a:ext cx="7884318" cy="1117122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7/3/2022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33283" y="590118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05740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768743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745226"/>
            <a:ext cx="7886700" cy="1883876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3637936"/>
            <a:ext cx="7885509" cy="855483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7/3/2022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711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414462"/>
            <a:ext cx="2210150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1928812"/>
            <a:ext cx="2195513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414462"/>
            <a:ext cx="2202181" cy="432197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1928812"/>
            <a:ext cx="2210096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414462"/>
            <a:ext cx="2199085" cy="432197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1928812"/>
            <a:ext cx="2199085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7/3/2022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5209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3223127"/>
            <a:ext cx="2205038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1692266"/>
            <a:ext cx="2205038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3655324"/>
            <a:ext cx="2205038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3223127"/>
            <a:ext cx="219789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1692266"/>
            <a:ext cx="2197894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3655323"/>
            <a:ext cx="2200805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3223127"/>
            <a:ext cx="2199085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1692266"/>
            <a:ext cx="2199085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3655322"/>
            <a:ext cx="2201998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7/3/2022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9436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7/3/2022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0407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7/3/2022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362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D9830-860B-DF4B-8262-83B2C9951870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BA837-FE30-8C4F-84C3-E47305FF7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331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D9830-860B-DF4B-8262-83B2C9951870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BA837-FE30-8C4F-84C3-E47305FF7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615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D9830-860B-DF4B-8262-83B2C9951870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BA837-FE30-8C4F-84C3-E47305FF7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788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D9830-860B-DF4B-8262-83B2C9951870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BA837-FE30-8C4F-84C3-E47305FF7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648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D9830-860B-DF4B-8262-83B2C9951870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BA837-FE30-8C4F-84C3-E47305FF7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196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D9830-860B-DF4B-8262-83B2C9951870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BA837-FE30-8C4F-84C3-E47305FF7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739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D9830-860B-DF4B-8262-83B2C9951870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BA837-FE30-8C4F-84C3-E47305FF7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140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D9830-860B-DF4B-8262-83B2C9951870}" type="datetimeFigureOut">
              <a:rPr lang="en-US" smtClean="0"/>
              <a:t>7/3/2022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BA837-FE30-8C4F-84C3-E47305FF735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B1F52ECA-53EF-661B-B1ED-74A4005BDA7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597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369219"/>
            <a:ext cx="767535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7/3/2022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7360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5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55B8B-B08E-41DE-92E0-F14EAB1565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558" y="177439"/>
            <a:ext cx="7566163" cy="627631"/>
          </a:xfrm>
        </p:spPr>
        <p:txBody>
          <a:bodyPr>
            <a:normAutofit fontScale="90000"/>
          </a:bodyPr>
          <a:lstStyle/>
          <a:p>
            <a:r>
              <a:rPr lang="en-US" sz="45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Philippians 2:1-11 (NIV)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8C6E15-B990-4403-AE5F-6A53D6E3C87A}"/>
              </a:ext>
            </a:extLst>
          </p:cNvPr>
          <p:cNvSpPr txBox="1"/>
          <p:nvPr/>
        </p:nvSpPr>
        <p:spPr>
          <a:xfrm>
            <a:off x="565287" y="834161"/>
            <a:ext cx="801342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/>
            <a:r>
              <a:rPr lang="en-US" sz="1350" dirty="0">
                <a:solidFill>
                  <a:srgbClr val="94D7E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</a:rPr>
              <a:t>If you have any encouragement from being united with Christ, if any comfort from his love, if any fellowship with the Spirit, if any tenderness and compassion, </a:t>
            </a:r>
            <a:r>
              <a:rPr lang="en-US" sz="1350" dirty="0">
                <a:solidFill>
                  <a:srgbClr val="94D7E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</a:rPr>
              <a:t> then make my joy complete by being like-minded, having the same love, being one in spirit and purpose. </a:t>
            </a:r>
            <a:r>
              <a:rPr lang="en-US" sz="1350" dirty="0">
                <a:solidFill>
                  <a:srgbClr val="94D7E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</a:rPr>
              <a:t> Do nothing out of selfish ambition or vain conceit, but in humility consider others better than yourselves. </a:t>
            </a:r>
            <a:r>
              <a:rPr lang="en-US" sz="1350" dirty="0">
                <a:solidFill>
                  <a:srgbClr val="94D7E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</a:rPr>
              <a:t> Each of you should look not only to your own interests, but also to the interests of others. </a:t>
            </a:r>
            <a:r>
              <a:rPr lang="en-US" sz="1350" dirty="0">
                <a:solidFill>
                  <a:srgbClr val="94D7E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</a:rPr>
              <a:t> Your attitude should be the same as that of Christ Jesus: </a:t>
            </a:r>
          </a:p>
        </p:txBody>
      </p:sp>
    </p:spTree>
    <p:extLst>
      <p:ext uri="{BB962C8B-B14F-4D97-AF65-F5344CB8AC3E}">
        <p14:creationId xmlns:p14="http://schemas.microsoft.com/office/powerpoint/2010/main" val="2219482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4A6ACCA-CD6A-8F05-9469-BD15E56694BD}"/>
              </a:ext>
            </a:extLst>
          </p:cNvPr>
          <p:cNvSpPr/>
          <p:nvPr/>
        </p:nvSpPr>
        <p:spPr>
          <a:xfrm>
            <a:off x="352721" y="906457"/>
            <a:ext cx="3998031" cy="2881771"/>
          </a:xfrm>
          <a:prstGeom prst="roundRect">
            <a:avLst/>
          </a:prstGeom>
          <a:solidFill>
            <a:srgbClr val="35829C"/>
          </a:solidFill>
          <a:ln>
            <a:noFill/>
          </a:ln>
          <a:effectLst>
            <a:softEdge rad="243315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Good relationships </a:t>
            </a:r>
          </a:p>
          <a:p>
            <a:pPr algn="ctr"/>
            <a:r>
              <a:rPr lang="en-US" sz="2400" dirty="0"/>
              <a:t>[as far as it depends on us] </a:t>
            </a:r>
          </a:p>
          <a:p>
            <a:pPr algn="ctr"/>
            <a:r>
              <a:rPr lang="en-US" sz="3200" dirty="0"/>
              <a:t>indicate maturity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C2DA2A-E484-7F09-E1EA-A0AF9098AEAF}"/>
              </a:ext>
            </a:extLst>
          </p:cNvPr>
          <p:cNvSpPr txBox="1"/>
          <p:nvPr/>
        </p:nvSpPr>
        <p:spPr>
          <a:xfrm>
            <a:off x="4350752" y="1426297"/>
            <a:ext cx="42720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/>
              <a:t>Love the Lord your God … Love your </a:t>
            </a:r>
            <a:r>
              <a:rPr lang="en-US" sz="3200" i="1" dirty="0" err="1"/>
              <a:t>neighbour</a:t>
            </a:r>
            <a:r>
              <a:rPr lang="en-US" sz="3200" i="1" dirty="0"/>
              <a:t> as yourself</a:t>
            </a:r>
          </a:p>
          <a:p>
            <a:pPr algn="r"/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15C47C-5CC5-DF8B-15E6-F2AFA9302710}"/>
              </a:ext>
            </a:extLst>
          </p:cNvPr>
          <p:cNvSpPr txBox="1"/>
          <p:nvPr/>
        </p:nvSpPr>
        <p:spPr>
          <a:xfrm>
            <a:off x="5102876" y="3134457"/>
            <a:ext cx="2767792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MATTHEW 27:37-40</a:t>
            </a:r>
            <a:endParaRPr lang="en-US" sz="22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520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4A6ACCA-CD6A-8F05-9469-BD15E56694BD}"/>
              </a:ext>
            </a:extLst>
          </p:cNvPr>
          <p:cNvSpPr/>
          <p:nvPr/>
        </p:nvSpPr>
        <p:spPr>
          <a:xfrm>
            <a:off x="352721" y="1092970"/>
            <a:ext cx="3998031" cy="2957560"/>
          </a:xfrm>
          <a:prstGeom prst="roundRect">
            <a:avLst/>
          </a:prstGeom>
          <a:solidFill>
            <a:srgbClr val="35829C"/>
          </a:solidFill>
          <a:ln>
            <a:noFill/>
          </a:ln>
          <a:effectLst>
            <a:softEdge rad="243315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Paul, his colleagues and the Philippian Christians are great examples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C2DA2A-E484-7F09-E1EA-A0AF9098AEAF}"/>
              </a:ext>
            </a:extLst>
          </p:cNvPr>
          <p:cNvSpPr txBox="1"/>
          <p:nvPr/>
        </p:nvSpPr>
        <p:spPr>
          <a:xfrm>
            <a:off x="4377533" y="1580411"/>
            <a:ext cx="441374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Philippians </a:t>
            </a:r>
          </a:p>
          <a:p>
            <a:r>
              <a:rPr lang="en-US" sz="2800" dirty="0"/>
              <a:t>	1:1-9; 1:19; 1:25; 2:1-11; 	2:19-23; 2:25-30; 4:14-19 </a:t>
            </a:r>
          </a:p>
          <a:p>
            <a:endParaRPr lang="en-US" sz="2800" dirty="0"/>
          </a:p>
          <a:p>
            <a:r>
              <a:rPr lang="en-US" sz="2800" dirty="0"/>
              <a:t>	See also: 4:1-2 &amp; 4-5</a:t>
            </a:r>
            <a:endParaRPr lang="en-AU" sz="2800" dirty="0"/>
          </a:p>
          <a:p>
            <a:pPr algn="r"/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498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4A6ACCA-CD6A-8F05-9469-BD15E56694BD}"/>
              </a:ext>
            </a:extLst>
          </p:cNvPr>
          <p:cNvSpPr/>
          <p:nvPr/>
        </p:nvSpPr>
        <p:spPr>
          <a:xfrm>
            <a:off x="535708" y="1119841"/>
            <a:ext cx="8201891" cy="2258014"/>
          </a:xfrm>
          <a:prstGeom prst="roundRect">
            <a:avLst/>
          </a:prstGeom>
          <a:solidFill>
            <a:srgbClr val="35829C"/>
          </a:solidFill>
          <a:ln>
            <a:noFill/>
          </a:ln>
          <a:effectLst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Meet People</a:t>
            </a:r>
          </a:p>
          <a:p>
            <a:pPr algn="ctr"/>
            <a:r>
              <a:rPr lang="en-US" sz="3200" dirty="0"/>
              <a:t>- seek relationships -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9391EE-65CC-8A36-5FE5-C6A17290460E}"/>
              </a:ext>
            </a:extLst>
          </p:cNvPr>
          <p:cNvSpPr txBox="1"/>
          <p:nvPr/>
        </p:nvSpPr>
        <p:spPr>
          <a:xfrm>
            <a:off x="2419928" y="3402741"/>
            <a:ext cx="4496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/>
              <a:t>from the first day </a:t>
            </a:r>
            <a:r>
              <a:rPr lang="en-US" sz="2800" dirty="0"/>
              <a:t>[1:5]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252065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4A6ACCA-CD6A-8F05-9469-BD15E56694BD}"/>
              </a:ext>
            </a:extLst>
          </p:cNvPr>
          <p:cNvSpPr/>
          <p:nvPr/>
        </p:nvSpPr>
        <p:spPr>
          <a:xfrm>
            <a:off x="891616" y="1264025"/>
            <a:ext cx="3816357" cy="1712113"/>
          </a:xfrm>
          <a:prstGeom prst="roundRect">
            <a:avLst/>
          </a:prstGeom>
          <a:solidFill>
            <a:srgbClr val="35829C"/>
          </a:solidFill>
          <a:ln>
            <a:noFill/>
          </a:ln>
          <a:effectLst>
            <a:softEdge rad="243315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Meet People</a:t>
            </a:r>
          </a:p>
          <a:p>
            <a:pPr algn="ctr"/>
            <a:r>
              <a:rPr lang="en-US" sz="3200" dirty="0"/>
              <a:t>- seek relationships -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A30096-9F9C-96CB-6BAB-36A9D078C88B}"/>
              </a:ext>
            </a:extLst>
          </p:cNvPr>
          <p:cNvSpPr txBox="1"/>
          <p:nvPr/>
        </p:nvSpPr>
        <p:spPr>
          <a:xfrm>
            <a:off x="4970896" y="1307632"/>
            <a:ext cx="2863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506A57"/>
                </a:solidFill>
              </a:rPr>
              <a:t>first day </a:t>
            </a:r>
            <a:r>
              <a:rPr lang="en-US" sz="2200" b="1" dirty="0">
                <a:solidFill>
                  <a:srgbClr val="506A57"/>
                </a:solidFill>
              </a:rPr>
              <a:t>of meeting 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F077C6-ED3E-0C7A-70E2-BBF0361EEF12}"/>
              </a:ext>
            </a:extLst>
          </p:cNvPr>
          <p:cNvSpPr txBox="1"/>
          <p:nvPr/>
        </p:nvSpPr>
        <p:spPr>
          <a:xfrm>
            <a:off x="4970895" y="1939691"/>
            <a:ext cx="2863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506A57"/>
                </a:solidFill>
              </a:rPr>
              <a:t>first day </a:t>
            </a:r>
            <a:r>
              <a:rPr lang="en-US" sz="2200" b="1" dirty="0">
                <a:solidFill>
                  <a:srgbClr val="506A57"/>
                </a:solidFill>
              </a:rPr>
              <a:t>of believing 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47A68C-A29C-D709-977E-789B4A8BB01A}"/>
              </a:ext>
            </a:extLst>
          </p:cNvPr>
          <p:cNvSpPr txBox="1"/>
          <p:nvPr/>
        </p:nvSpPr>
        <p:spPr>
          <a:xfrm>
            <a:off x="5066588" y="2531085"/>
            <a:ext cx="2767792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ACTS 16:11-40</a:t>
            </a:r>
            <a:endParaRPr lang="en-US" sz="22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8F678D-4062-31CF-4ACD-3BE523F572FB}"/>
              </a:ext>
            </a:extLst>
          </p:cNvPr>
          <p:cNvSpPr/>
          <p:nvPr/>
        </p:nvSpPr>
        <p:spPr>
          <a:xfrm>
            <a:off x="1025718" y="3374204"/>
            <a:ext cx="6808662" cy="903598"/>
          </a:xfrm>
          <a:prstGeom prst="roundRect">
            <a:avLst/>
          </a:prstGeom>
          <a:gradFill flip="none" rotWithShape="1">
            <a:gsLst>
              <a:gs pos="1000">
                <a:srgbClr val="9B8953"/>
              </a:gs>
              <a:gs pos="0">
                <a:schemeClr val="accent4">
                  <a:lumMod val="40000"/>
                  <a:lumOff val="60000"/>
                  <a:shade val="30000"/>
                  <a:satMod val="115000"/>
                </a:schemeClr>
              </a:gs>
              <a:gs pos="25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Paul actively sought people out and as they                were open, relationships were formed.</a:t>
            </a:r>
          </a:p>
        </p:txBody>
      </p:sp>
    </p:spTree>
    <p:extLst>
      <p:ext uri="{BB962C8B-B14F-4D97-AF65-F5344CB8AC3E}">
        <p14:creationId xmlns:p14="http://schemas.microsoft.com/office/powerpoint/2010/main" val="125982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4A6ACCA-CD6A-8F05-9469-BD15E56694BD}"/>
              </a:ext>
            </a:extLst>
          </p:cNvPr>
          <p:cNvSpPr/>
          <p:nvPr/>
        </p:nvSpPr>
        <p:spPr>
          <a:xfrm>
            <a:off x="480290" y="841772"/>
            <a:ext cx="8164945" cy="2258014"/>
          </a:xfrm>
          <a:prstGeom prst="roundRect">
            <a:avLst/>
          </a:prstGeom>
          <a:solidFill>
            <a:srgbClr val="35829C"/>
          </a:solidFill>
          <a:ln>
            <a:noFill/>
          </a:ln>
          <a:effectLst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Be Reliable</a:t>
            </a:r>
          </a:p>
          <a:p>
            <a:pPr algn="ctr"/>
            <a:r>
              <a:rPr lang="en-US" sz="3200" dirty="0"/>
              <a:t>- behave consistently-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9391EE-65CC-8A36-5FE5-C6A17290460E}"/>
              </a:ext>
            </a:extLst>
          </p:cNvPr>
          <p:cNvSpPr txBox="1"/>
          <p:nvPr/>
        </p:nvSpPr>
        <p:spPr>
          <a:xfrm>
            <a:off x="2323815" y="2990758"/>
            <a:ext cx="44963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/>
              <a:t>your partnership …from the first day until now</a:t>
            </a:r>
            <a:r>
              <a:rPr lang="en-US" sz="2800" dirty="0"/>
              <a:t>[1:5]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3657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4A6ACCA-CD6A-8F05-9469-BD15E56694BD}"/>
              </a:ext>
            </a:extLst>
          </p:cNvPr>
          <p:cNvSpPr/>
          <p:nvPr/>
        </p:nvSpPr>
        <p:spPr>
          <a:xfrm>
            <a:off x="397164" y="1144727"/>
            <a:ext cx="8248071" cy="2258014"/>
          </a:xfrm>
          <a:prstGeom prst="roundRect">
            <a:avLst/>
          </a:prstGeom>
          <a:solidFill>
            <a:srgbClr val="35829C"/>
          </a:solidFill>
          <a:ln>
            <a:noFill/>
          </a:ln>
          <a:effectLst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Work Together</a:t>
            </a:r>
          </a:p>
          <a:p>
            <a:pPr algn="ctr"/>
            <a:r>
              <a:rPr lang="en-US" sz="3200" dirty="0"/>
              <a:t>- build shared experience -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9391EE-65CC-8A36-5FE5-C6A17290460E}"/>
              </a:ext>
            </a:extLst>
          </p:cNvPr>
          <p:cNvSpPr txBox="1"/>
          <p:nvPr/>
        </p:nvSpPr>
        <p:spPr>
          <a:xfrm>
            <a:off x="1143000" y="3402741"/>
            <a:ext cx="6671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/>
              <a:t>your partnership in the gospel </a:t>
            </a:r>
            <a:r>
              <a:rPr lang="en-US" sz="2800" dirty="0"/>
              <a:t>[1:5]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215888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4A6ACCA-CD6A-8F05-9469-BD15E56694BD}"/>
              </a:ext>
            </a:extLst>
          </p:cNvPr>
          <p:cNvSpPr/>
          <p:nvPr/>
        </p:nvSpPr>
        <p:spPr>
          <a:xfrm>
            <a:off x="360218" y="881578"/>
            <a:ext cx="8275782" cy="2258014"/>
          </a:xfrm>
          <a:prstGeom prst="roundRect">
            <a:avLst/>
          </a:prstGeom>
          <a:solidFill>
            <a:srgbClr val="35829C"/>
          </a:solidFill>
          <a:ln>
            <a:noFill/>
          </a:ln>
          <a:effectLst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Demonstrate Affection</a:t>
            </a:r>
          </a:p>
          <a:p>
            <a:pPr algn="ctr"/>
            <a:r>
              <a:rPr lang="en-US" sz="3200" dirty="0"/>
              <a:t>- say how you feel -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9391EE-65CC-8A36-5FE5-C6A17290460E}"/>
              </a:ext>
            </a:extLst>
          </p:cNvPr>
          <p:cNvSpPr txBox="1"/>
          <p:nvPr/>
        </p:nvSpPr>
        <p:spPr>
          <a:xfrm>
            <a:off x="0" y="3024521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200" i="1" dirty="0"/>
              <a:t>I have you in my heart and … </a:t>
            </a:r>
            <a:r>
              <a:rPr lang="en-AU" sz="3200" i="1" baseline="30000" dirty="0"/>
              <a:t> </a:t>
            </a:r>
            <a:r>
              <a:rPr lang="en-AU" sz="3200" i="1" dirty="0"/>
              <a:t>I long for all of             you with the affection of Christ Jesus. </a:t>
            </a:r>
            <a:r>
              <a:rPr lang="en-US" sz="2800" dirty="0"/>
              <a:t>[1:7-8]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165810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4A6ACCA-CD6A-8F05-9469-BD15E56694BD}"/>
              </a:ext>
            </a:extLst>
          </p:cNvPr>
          <p:cNvSpPr/>
          <p:nvPr/>
        </p:nvSpPr>
        <p:spPr>
          <a:xfrm>
            <a:off x="443346" y="1119841"/>
            <a:ext cx="8238836" cy="2258014"/>
          </a:xfrm>
          <a:prstGeom prst="roundRect">
            <a:avLst/>
          </a:prstGeom>
          <a:solidFill>
            <a:srgbClr val="35829C"/>
          </a:solidFill>
          <a:ln>
            <a:noFill/>
          </a:ln>
          <a:effectLst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Stay Humble</a:t>
            </a:r>
          </a:p>
          <a:p>
            <a:pPr algn="ctr"/>
            <a:r>
              <a:rPr lang="en-US" sz="3200" dirty="0"/>
              <a:t>- put others first -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9391EE-65CC-8A36-5FE5-C6A17290460E}"/>
              </a:ext>
            </a:extLst>
          </p:cNvPr>
          <p:cNvSpPr txBox="1"/>
          <p:nvPr/>
        </p:nvSpPr>
        <p:spPr>
          <a:xfrm>
            <a:off x="0" y="3285778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200" i="1" dirty="0"/>
              <a:t>In your relationships with one another, have                the same mindset as Christ Jesus </a:t>
            </a:r>
            <a:r>
              <a:rPr lang="en-US" sz="2800" dirty="0"/>
              <a:t>[2:5]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90776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4A6ACCA-CD6A-8F05-9469-BD15E56694BD}"/>
              </a:ext>
            </a:extLst>
          </p:cNvPr>
          <p:cNvSpPr/>
          <p:nvPr/>
        </p:nvSpPr>
        <p:spPr>
          <a:xfrm>
            <a:off x="362809" y="1002090"/>
            <a:ext cx="3816357" cy="2245110"/>
          </a:xfrm>
          <a:prstGeom prst="roundRect">
            <a:avLst/>
          </a:prstGeom>
          <a:solidFill>
            <a:srgbClr val="35829C"/>
          </a:solidFill>
          <a:ln>
            <a:noFill/>
          </a:ln>
          <a:effectLst>
            <a:softEdge rad="243315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Stay Humble</a:t>
            </a:r>
          </a:p>
          <a:p>
            <a:pPr algn="ctr"/>
            <a:r>
              <a:rPr lang="en-US" sz="3600" dirty="0"/>
              <a:t>- put others first -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A30096-9F9C-96CB-6BAB-36A9D078C88B}"/>
              </a:ext>
            </a:extLst>
          </p:cNvPr>
          <p:cNvSpPr txBox="1"/>
          <p:nvPr/>
        </p:nvSpPr>
        <p:spPr>
          <a:xfrm>
            <a:off x="4179166" y="1002090"/>
            <a:ext cx="42983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506A57"/>
                </a:solidFill>
              </a:rPr>
              <a:t>Don’t be vainly conceited           or have selfish ambition,            but consider others                  better than yourself</a:t>
            </a:r>
            <a:endParaRPr lang="en-US" sz="2200" b="1" dirty="0">
              <a:solidFill>
                <a:srgbClr val="506A57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47A68C-A29C-D709-977E-789B4A8BB01A}"/>
              </a:ext>
            </a:extLst>
          </p:cNvPr>
          <p:cNvSpPr txBox="1"/>
          <p:nvPr/>
        </p:nvSpPr>
        <p:spPr>
          <a:xfrm>
            <a:off x="1718269" y="3679745"/>
            <a:ext cx="5496448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PHILIPPIANS 2:1-11</a:t>
            </a:r>
            <a:endParaRPr lang="en-US" sz="22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04026D-4815-2417-C593-E24264F8DA6B}"/>
              </a:ext>
            </a:extLst>
          </p:cNvPr>
          <p:cNvSpPr txBox="1"/>
          <p:nvPr/>
        </p:nvSpPr>
        <p:spPr>
          <a:xfrm>
            <a:off x="4179166" y="2748276"/>
            <a:ext cx="4298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506A57"/>
                </a:solidFill>
              </a:rPr>
              <a:t>Behave like Jesus who gave everything up for us</a:t>
            </a:r>
            <a:endParaRPr lang="en-US" sz="2200" b="1" dirty="0">
              <a:solidFill>
                <a:srgbClr val="506A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0953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4A6ACCA-CD6A-8F05-9469-BD15E56694BD}"/>
              </a:ext>
            </a:extLst>
          </p:cNvPr>
          <p:cNvSpPr/>
          <p:nvPr/>
        </p:nvSpPr>
        <p:spPr>
          <a:xfrm>
            <a:off x="424874" y="1119841"/>
            <a:ext cx="8405090" cy="2258014"/>
          </a:xfrm>
          <a:prstGeom prst="roundRect">
            <a:avLst/>
          </a:prstGeom>
          <a:solidFill>
            <a:srgbClr val="35829C"/>
          </a:solidFill>
          <a:ln>
            <a:noFill/>
          </a:ln>
          <a:effectLst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Make an Effort</a:t>
            </a:r>
          </a:p>
          <a:p>
            <a:pPr algn="ctr"/>
            <a:r>
              <a:rPr lang="en-US" sz="3200" dirty="0"/>
              <a:t>- Invest yourself -</a:t>
            </a:r>
          </a:p>
        </p:txBody>
      </p:sp>
    </p:spTree>
    <p:extLst>
      <p:ext uri="{BB962C8B-B14F-4D97-AF65-F5344CB8AC3E}">
        <p14:creationId xmlns:p14="http://schemas.microsoft.com/office/powerpoint/2010/main" val="2205739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55B8B-B08E-41DE-92E0-F14EAB1565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558" y="177439"/>
            <a:ext cx="7566163" cy="627631"/>
          </a:xfrm>
        </p:spPr>
        <p:txBody>
          <a:bodyPr>
            <a:normAutofit fontScale="90000"/>
          </a:bodyPr>
          <a:lstStyle/>
          <a:p>
            <a:r>
              <a:rPr lang="en-US" sz="45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Philippians 2:1-11 (NIV)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8C6E15-B990-4403-AE5F-6A53D6E3C87A}"/>
              </a:ext>
            </a:extLst>
          </p:cNvPr>
          <p:cNvSpPr txBox="1"/>
          <p:nvPr/>
        </p:nvSpPr>
        <p:spPr>
          <a:xfrm>
            <a:off x="565287" y="834161"/>
            <a:ext cx="801342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/>
            <a:r>
              <a:rPr lang="en-US" sz="1350" dirty="0">
                <a:solidFill>
                  <a:srgbClr val="94D7E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</a:rPr>
              <a:t> Who, being in very nature God, did not consider equality with God something to be grasped, </a:t>
            </a:r>
            <a:r>
              <a:rPr lang="en-US" sz="1350" dirty="0">
                <a:solidFill>
                  <a:srgbClr val="94D7E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</a:rPr>
              <a:t> but made himself nothing, taking the very nature of a servant, being made in human likeness. </a:t>
            </a:r>
            <a:r>
              <a:rPr lang="en-US" sz="1350" dirty="0">
                <a:solidFill>
                  <a:srgbClr val="94D7E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</a:rPr>
              <a:t> And being found in appearance as a man, he humbled himself and became obedient to death-- even death on a cross! </a:t>
            </a:r>
            <a:r>
              <a:rPr lang="en-US" sz="1350" dirty="0">
                <a:solidFill>
                  <a:srgbClr val="94D7E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</a:rPr>
              <a:t> Therefore God exalted him to the highest place and gave him the name that is above every name, </a:t>
            </a:r>
            <a:r>
              <a:rPr lang="en-US" sz="1350" dirty="0">
                <a:solidFill>
                  <a:srgbClr val="94D7E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</a:rPr>
              <a:t>that at the name of Jesus every knee should bow, in heaven and on earth and under the earth, </a:t>
            </a:r>
            <a:r>
              <a:rPr lang="en-US" sz="1350" dirty="0">
                <a:solidFill>
                  <a:srgbClr val="94D7E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</a:rPr>
              <a:t>and every tongue confess that Jesus Christ is Lord, to the glory of God the Father. </a:t>
            </a:r>
          </a:p>
        </p:txBody>
      </p:sp>
    </p:spTree>
    <p:extLst>
      <p:ext uri="{BB962C8B-B14F-4D97-AF65-F5344CB8AC3E}">
        <p14:creationId xmlns:p14="http://schemas.microsoft.com/office/powerpoint/2010/main" val="25412738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4A6ACCA-CD6A-8F05-9469-BD15E56694BD}"/>
              </a:ext>
            </a:extLst>
          </p:cNvPr>
          <p:cNvSpPr/>
          <p:nvPr/>
        </p:nvSpPr>
        <p:spPr>
          <a:xfrm>
            <a:off x="352721" y="1625198"/>
            <a:ext cx="2628223" cy="2158626"/>
          </a:xfrm>
          <a:prstGeom prst="roundRect">
            <a:avLst/>
          </a:prstGeom>
          <a:solidFill>
            <a:srgbClr val="35829C"/>
          </a:solidFill>
          <a:ln>
            <a:noFill/>
          </a:ln>
          <a:effectLst>
            <a:softEdge rad="243315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Make an Effort</a:t>
            </a:r>
          </a:p>
          <a:p>
            <a:pPr algn="ctr"/>
            <a:r>
              <a:rPr lang="en-US" sz="2400" dirty="0"/>
              <a:t>- invest yourself -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C2DA2A-E484-7F09-E1EA-A0AF9098AEAF}"/>
              </a:ext>
            </a:extLst>
          </p:cNvPr>
          <p:cNvSpPr txBox="1"/>
          <p:nvPr/>
        </p:nvSpPr>
        <p:spPr>
          <a:xfrm>
            <a:off x="3685032" y="2088304"/>
            <a:ext cx="4901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prayed for them 			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1:4 &amp; 9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BDEF22-F3AD-51F9-E0AD-65F1A2277AFF}"/>
              </a:ext>
            </a:extLst>
          </p:cNvPr>
          <p:cNvSpPr txBox="1"/>
          <p:nvPr/>
        </p:nvSpPr>
        <p:spPr>
          <a:xfrm>
            <a:off x="3685031" y="2535895"/>
            <a:ext cx="4901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sought their prayers 		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1:9</a:t>
            </a:r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DFC066-AFDE-2ED1-B1CD-A73EE81BE7FA}"/>
              </a:ext>
            </a:extLst>
          </p:cNvPr>
          <p:cNvSpPr txBox="1"/>
          <p:nvPr/>
        </p:nvSpPr>
        <p:spPr>
          <a:xfrm>
            <a:off x="3685031" y="2979574"/>
            <a:ext cx="4901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worked for their good 	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1:25</a:t>
            </a: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E3D765-DB10-36D0-05A2-F9C62E854B2D}"/>
              </a:ext>
            </a:extLst>
          </p:cNvPr>
          <p:cNvSpPr txBox="1"/>
          <p:nvPr/>
        </p:nvSpPr>
        <p:spPr>
          <a:xfrm>
            <a:off x="3685032" y="3453420"/>
            <a:ext cx="4992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sent Timothy to them 		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2:19-22</a:t>
            </a:r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9BDD20-8147-AA8D-4933-8C28C42E83A1}"/>
              </a:ext>
            </a:extLst>
          </p:cNvPr>
          <p:cNvSpPr txBox="1"/>
          <p:nvPr/>
        </p:nvSpPr>
        <p:spPr>
          <a:xfrm>
            <a:off x="3685031" y="3912908"/>
            <a:ext cx="497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returned Epaphroditus 	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2:25-30</a:t>
            </a:r>
            <a:endParaRPr lang="en-US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2EABFC-8827-C1A5-B723-8E6E3D0EC545}"/>
              </a:ext>
            </a:extLst>
          </p:cNvPr>
          <p:cNvSpPr txBox="1"/>
          <p:nvPr/>
        </p:nvSpPr>
        <p:spPr>
          <a:xfrm>
            <a:off x="2833635" y="1200930"/>
            <a:ext cx="5789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highlight>
                  <a:srgbClr val="000000"/>
                </a:highlight>
              </a:rPr>
              <a:t>PAUL</a:t>
            </a:r>
            <a:r>
              <a:rPr lang="en-US" sz="2800" dirty="0"/>
              <a:t> expressed his affection	  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1:3-5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139D20-30D8-6E4E-A693-68E6C5797C7D}"/>
              </a:ext>
            </a:extLst>
          </p:cNvPr>
          <p:cNvSpPr txBox="1"/>
          <p:nvPr/>
        </p:nvSpPr>
        <p:spPr>
          <a:xfrm>
            <a:off x="3685031" y="1625198"/>
            <a:ext cx="4887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spoke life into them         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1:6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3695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4A6ACCA-CD6A-8F05-9469-BD15E56694BD}"/>
              </a:ext>
            </a:extLst>
          </p:cNvPr>
          <p:cNvSpPr/>
          <p:nvPr/>
        </p:nvSpPr>
        <p:spPr>
          <a:xfrm>
            <a:off x="352721" y="1625198"/>
            <a:ext cx="2628223" cy="2158626"/>
          </a:xfrm>
          <a:prstGeom prst="roundRect">
            <a:avLst/>
          </a:prstGeom>
          <a:solidFill>
            <a:srgbClr val="35829C"/>
          </a:solidFill>
          <a:ln>
            <a:noFill/>
          </a:ln>
          <a:effectLst>
            <a:softEdge rad="243315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Make an Effort</a:t>
            </a:r>
          </a:p>
          <a:p>
            <a:pPr algn="ctr"/>
            <a:r>
              <a:rPr lang="en-US" sz="2400" dirty="0"/>
              <a:t>- invest yourself -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2EABFC-8827-C1A5-B723-8E6E3D0EC545}"/>
              </a:ext>
            </a:extLst>
          </p:cNvPr>
          <p:cNvSpPr txBox="1"/>
          <p:nvPr/>
        </p:nvSpPr>
        <p:spPr>
          <a:xfrm>
            <a:off x="2980944" y="1200930"/>
            <a:ext cx="5641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highlight>
                  <a:srgbClr val="000000"/>
                </a:highlight>
              </a:rPr>
              <a:t>PHILIPPIANS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139D20-30D8-6E4E-A693-68E6C5797C7D}"/>
              </a:ext>
            </a:extLst>
          </p:cNvPr>
          <p:cNvSpPr txBox="1"/>
          <p:nvPr/>
        </p:nvSpPr>
        <p:spPr>
          <a:xfrm>
            <a:off x="3342134" y="1927375"/>
            <a:ext cx="564184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prayed for Paul					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1:9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1000" dirty="0"/>
          </a:p>
          <a:p>
            <a:r>
              <a:rPr lang="en-US" sz="2800" dirty="0"/>
              <a:t>sent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800" dirty="0"/>
              <a:t>Epaphroditus to Paul 	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2:25-30 </a:t>
            </a:r>
          </a:p>
          <a:p>
            <a:r>
              <a:rPr lang="en-US" sz="2800" dirty="0"/>
              <a:t>supported Paul financially	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4:14-19</a:t>
            </a:r>
            <a:r>
              <a:rPr lang="en-AU" sz="3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19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4A6ACCA-CD6A-8F05-9469-BD15E56694BD}"/>
              </a:ext>
            </a:extLst>
          </p:cNvPr>
          <p:cNvSpPr/>
          <p:nvPr/>
        </p:nvSpPr>
        <p:spPr>
          <a:xfrm>
            <a:off x="406400" y="938971"/>
            <a:ext cx="8321964" cy="1764036"/>
          </a:xfrm>
          <a:prstGeom prst="roundRect">
            <a:avLst/>
          </a:prstGeom>
          <a:solidFill>
            <a:srgbClr val="35829C"/>
          </a:solidFill>
          <a:ln>
            <a:noFill/>
          </a:ln>
          <a:effectLst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BEHAVE IN WAYS THAT MAKE RELATIONSHIPS BETTER</a:t>
            </a: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4E449E-7F40-5E49-4C03-01903C67CB5C}"/>
              </a:ext>
            </a:extLst>
          </p:cNvPr>
          <p:cNvSpPr txBox="1"/>
          <p:nvPr/>
        </p:nvSpPr>
        <p:spPr>
          <a:xfrm>
            <a:off x="0" y="281353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i="1" dirty="0"/>
              <a:t>Do everything without grumbling or arguing </a:t>
            </a:r>
            <a:r>
              <a:rPr lang="en-AU" sz="2200" dirty="0"/>
              <a:t>(2:14)</a:t>
            </a:r>
            <a:endParaRPr lang="en-US" sz="2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B20CFA-EA77-2909-A622-998A1DCA8E95}"/>
              </a:ext>
            </a:extLst>
          </p:cNvPr>
          <p:cNvSpPr txBox="1"/>
          <p:nvPr/>
        </p:nvSpPr>
        <p:spPr>
          <a:xfrm>
            <a:off x="-1" y="3451304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i="1" dirty="0"/>
              <a:t>Let your gentleness be evident to all </a:t>
            </a:r>
            <a:r>
              <a:rPr lang="en-AU" sz="2200" dirty="0"/>
              <a:t>(4:5)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9252003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4A6ACCA-CD6A-8F05-9469-BD15E56694BD}"/>
              </a:ext>
            </a:extLst>
          </p:cNvPr>
          <p:cNvSpPr/>
          <p:nvPr/>
        </p:nvSpPr>
        <p:spPr>
          <a:xfrm>
            <a:off x="415636" y="1290663"/>
            <a:ext cx="8285019" cy="1764036"/>
          </a:xfrm>
          <a:prstGeom prst="roundRect">
            <a:avLst/>
          </a:prstGeom>
          <a:solidFill>
            <a:srgbClr val="35829C"/>
          </a:solidFill>
          <a:ln>
            <a:noFill/>
          </a:ln>
          <a:effectLst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WHEN THINGS GO WRONG                       (AND THEY WILL), FIX IT 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EB16FA-6B76-5C09-139B-32F673B9C081}"/>
              </a:ext>
            </a:extLst>
          </p:cNvPr>
          <p:cNvSpPr txBox="1"/>
          <p:nvPr/>
        </p:nvSpPr>
        <p:spPr>
          <a:xfrm>
            <a:off x="1738365" y="3285811"/>
            <a:ext cx="5496448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PHILIPPIANS 4:2-3</a:t>
            </a:r>
            <a:endParaRPr lang="en-US" sz="22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5989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CE4F45E-0469-1B11-61C7-97C7DD889CBC}"/>
              </a:ext>
            </a:extLst>
          </p:cNvPr>
          <p:cNvSpPr/>
          <p:nvPr/>
        </p:nvSpPr>
        <p:spPr>
          <a:xfrm>
            <a:off x="1177851" y="778470"/>
            <a:ext cx="2904376" cy="2039112"/>
          </a:xfrm>
          <a:prstGeom prst="roundRect">
            <a:avLst/>
          </a:prstGeom>
          <a:solidFill>
            <a:srgbClr val="35829C"/>
          </a:solidFill>
          <a:ln>
            <a:noFill/>
          </a:ln>
          <a:effectLst>
            <a:softEdge rad="243315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RECIPROCITY IN RELATIONSHIPS IS THE BEST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FACE3CB-D436-5D37-B6BC-77A095A1940E}"/>
              </a:ext>
            </a:extLst>
          </p:cNvPr>
          <p:cNvSpPr/>
          <p:nvPr/>
        </p:nvSpPr>
        <p:spPr>
          <a:xfrm>
            <a:off x="4969680" y="778470"/>
            <a:ext cx="2904376" cy="2039112"/>
          </a:xfrm>
          <a:prstGeom prst="roundRect">
            <a:avLst/>
          </a:prstGeom>
          <a:solidFill>
            <a:srgbClr val="35829C"/>
          </a:solidFill>
          <a:ln>
            <a:noFill/>
          </a:ln>
          <a:effectLst>
            <a:softEdge rad="243315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WE DON’T ALWAYS GET RECIPROCITY 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A15062D-D16E-D6D7-BE48-D7302FE5FFFE}"/>
              </a:ext>
            </a:extLst>
          </p:cNvPr>
          <p:cNvSpPr/>
          <p:nvPr/>
        </p:nvSpPr>
        <p:spPr>
          <a:xfrm>
            <a:off x="1222106" y="2817582"/>
            <a:ext cx="6607696" cy="1111037"/>
          </a:xfrm>
          <a:prstGeom prst="roundRect">
            <a:avLst/>
          </a:prstGeom>
          <a:solidFill>
            <a:srgbClr val="35829C"/>
          </a:solidFill>
          <a:ln>
            <a:noFill/>
          </a:ln>
          <a:effectLst>
            <a:softEdge rad="243315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NO RECIPROCITY? STILL DOING OUR PART IS A SIGN OF MATURITY </a:t>
            </a:r>
          </a:p>
        </p:txBody>
      </p:sp>
      <p:sp>
        <p:nvSpPr>
          <p:cNvPr id="2" name="Down Arrow 1">
            <a:extLst>
              <a:ext uri="{FF2B5EF4-FFF2-40B4-BE49-F238E27FC236}">
                <a16:creationId xmlns:a16="http://schemas.microsoft.com/office/drawing/2014/main" id="{C2226049-2D56-15D0-EDCA-8591417B1326}"/>
              </a:ext>
            </a:extLst>
          </p:cNvPr>
          <p:cNvSpPr/>
          <p:nvPr/>
        </p:nvSpPr>
        <p:spPr>
          <a:xfrm rot="16200000">
            <a:off x="4209459" y="1139857"/>
            <a:ext cx="725081" cy="1316337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D1FCE97E-B1F8-84F4-1077-E4C6F12F4B5D}"/>
              </a:ext>
            </a:extLst>
          </p:cNvPr>
          <p:cNvSpPr/>
          <p:nvPr/>
        </p:nvSpPr>
        <p:spPr>
          <a:xfrm rot="3375995">
            <a:off x="5622651" y="2354702"/>
            <a:ext cx="725081" cy="825279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DF3A96-7F81-435B-2806-B1E0B108EEED}"/>
              </a:ext>
            </a:extLst>
          </p:cNvPr>
          <p:cNvSpPr txBox="1"/>
          <p:nvPr/>
        </p:nvSpPr>
        <p:spPr>
          <a:xfrm>
            <a:off x="1777730" y="3903365"/>
            <a:ext cx="5496448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MATTHEW 5:44 &amp; ROMANS 12:8</a:t>
            </a:r>
            <a:endParaRPr lang="en-US" sz="22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1640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AE39D37-88A8-D80A-16D6-B371DF7D078F}"/>
              </a:ext>
            </a:extLst>
          </p:cNvPr>
          <p:cNvSpPr/>
          <p:nvPr/>
        </p:nvSpPr>
        <p:spPr>
          <a:xfrm>
            <a:off x="1286189" y="1119841"/>
            <a:ext cx="6521379" cy="739104"/>
          </a:xfrm>
          <a:prstGeom prst="roundRect">
            <a:avLst/>
          </a:prstGeom>
          <a:solidFill>
            <a:srgbClr val="35829C"/>
          </a:solidFill>
          <a:ln>
            <a:noFill/>
          </a:ln>
          <a:effectLst>
            <a:softEdge rad="243315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WATCH YOUR HEART</a:t>
            </a:r>
            <a:endParaRPr lang="en-US" sz="3200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B0B4A49-80FD-B70D-6DF9-FAA81C607404}"/>
              </a:ext>
            </a:extLst>
          </p:cNvPr>
          <p:cNvSpPr/>
          <p:nvPr/>
        </p:nvSpPr>
        <p:spPr>
          <a:xfrm>
            <a:off x="1418492" y="2025867"/>
            <a:ext cx="6521379" cy="739104"/>
          </a:xfrm>
          <a:prstGeom prst="roundRect">
            <a:avLst/>
          </a:prstGeom>
          <a:solidFill>
            <a:srgbClr val="35829C"/>
          </a:solidFill>
          <a:ln>
            <a:noFill/>
          </a:ln>
          <a:effectLst>
            <a:softEdge rad="243315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DO YOUR PART</a:t>
            </a:r>
            <a:endParaRPr lang="en-US" sz="3200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05E25E3-9BB5-9F7F-9D63-E4C16D389F4B}"/>
              </a:ext>
            </a:extLst>
          </p:cNvPr>
          <p:cNvSpPr/>
          <p:nvPr/>
        </p:nvSpPr>
        <p:spPr>
          <a:xfrm>
            <a:off x="1418492" y="2861555"/>
            <a:ext cx="6521379" cy="739104"/>
          </a:xfrm>
          <a:prstGeom prst="roundRect">
            <a:avLst/>
          </a:prstGeom>
          <a:solidFill>
            <a:srgbClr val="35829C"/>
          </a:solidFill>
          <a:ln>
            <a:noFill/>
          </a:ln>
          <a:effectLst>
            <a:softEdge rad="243315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SEE WHAT GOD DOES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20263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399F5-F819-D402-04F8-15A8E2238A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00D24E-EBB2-3C28-DF73-B8B91B5853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42E4A6C9-13A7-296F-C18D-3761D6074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003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399F5-F819-D402-04F8-15A8E2238A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00D24E-EBB2-3C28-DF73-B8B91B5853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Diagram&#10;&#10;Description automatically generated with low confidence">
            <a:extLst>
              <a:ext uri="{FF2B5EF4-FFF2-40B4-BE49-F238E27FC236}">
                <a16:creationId xmlns:a16="http://schemas.microsoft.com/office/drawing/2014/main" id="{E301E6BC-2921-D3BD-0EC4-ACA791971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14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153FFD0-26E8-B980-62E2-5906DFD83F7C}"/>
              </a:ext>
            </a:extLst>
          </p:cNvPr>
          <p:cNvSpPr/>
          <p:nvPr/>
        </p:nvSpPr>
        <p:spPr>
          <a:xfrm>
            <a:off x="-83127" y="0"/>
            <a:ext cx="9227127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outdoor, sky, construction&#10;&#10;Description automatically generated">
            <a:extLst>
              <a:ext uri="{FF2B5EF4-FFF2-40B4-BE49-F238E27FC236}">
                <a16:creationId xmlns:a16="http://schemas.microsoft.com/office/drawing/2014/main" id="{E47CE108-B055-490D-ECB2-407FBF19E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3919" y="1008275"/>
            <a:ext cx="4057043" cy="2895583"/>
          </a:xfrm>
          <a:prstGeom prst="rect">
            <a:avLst/>
          </a:prstGeom>
          <a:effectLst>
            <a:softEdge rad="170682"/>
          </a:effec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88E9C04A-0EBA-42DC-9332-E8ADEFA42A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368" y="191821"/>
            <a:ext cx="7853334" cy="329889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941100"/>
                </a:solidFill>
              </a:rPr>
              <a:t>Providing Christmas Relief Packages to Children in need in Khayelitsha Township, South Africa</a:t>
            </a:r>
          </a:p>
        </p:txBody>
      </p:sp>
      <p:pic>
        <p:nvPicPr>
          <p:cNvPr id="11" name="Picture 10" descr="A group of children sitting on the ground&#10;&#10;Description automatically generated with low confidence">
            <a:extLst>
              <a:ext uri="{FF2B5EF4-FFF2-40B4-BE49-F238E27FC236}">
                <a16:creationId xmlns:a16="http://schemas.microsoft.com/office/drawing/2014/main" id="{C994DF52-FB38-B222-EDE3-3B28817C76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2596"/>
          <a:stretch/>
        </p:blipFill>
        <p:spPr>
          <a:xfrm>
            <a:off x="729574" y="976896"/>
            <a:ext cx="3027078" cy="2926962"/>
          </a:xfrm>
          <a:prstGeom prst="rect">
            <a:avLst/>
          </a:prstGeom>
          <a:effectLst>
            <a:glow>
              <a:schemeClr val="accent1"/>
            </a:glow>
            <a:softEdge rad="173778"/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D624A5A-594E-318F-4985-25F92EB88580}"/>
              </a:ext>
            </a:extLst>
          </p:cNvPr>
          <p:cNvGrpSpPr/>
          <p:nvPr/>
        </p:nvGrpSpPr>
        <p:grpSpPr>
          <a:xfrm>
            <a:off x="0" y="3762351"/>
            <a:ext cx="9144000" cy="1004912"/>
            <a:chOff x="0" y="3762351"/>
            <a:chExt cx="9144000" cy="100491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0DDCF86-F10B-C926-20C1-D9B0E1897B59}"/>
                </a:ext>
              </a:extLst>
            </p:cNvPr>
            <p:cNvSpPr/>
            <p:nvPr userDrawn="1"/>
          </p:nvSpPr>
          <p:spPr>
            <a:xfrm>
              <a:off x="0" y="4237463"/>
              <a:ext cx="7077307" cy="395260"/>
            </a:xfrm>
            <a:prstGeom prst="rect">
              <a:avLst/>
            </a:prstGeom>
            <a:solidFill>
              <a:srgbClr val="941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Text&#10;&#10;Description automatically generated">
              <a:extLst>
                <a:ext uri="{FF2B5EF4-FFF2-40B4-BE49-F238E27FC236}">
                  <a16:creationId xmlns:a16="http://schemas.microsoft.com/office/drawing/2014/main" id="{2FD5AC2F-8FC0-D6D1-CE17-35E71E1C9D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628650" y="3762351"/>
              <a:ext cx="1333965" cy="937642"/>
            </a:xfrm>
            <a:prstGeom prst="rect">
              <a:avLst/>
            </a:prstGeom>
          </p:spPr>
        </p:pic>
        <p:pic>
          <p:nvPicPr>
            <p:cNvPr id="9" name="Picture 8" descr="Logo&#10;&#10;Description automatically generated">
              <a:extLst>
                <a:ext uri="{FF2B5EF4-FFF2-40B4-BE49-F238E27FC236}">
                  <a16:creationId xmlns:a16="http://schemas.microsoft.com/office/drawing/2014/main" id="{A05E5DFE-939B-E679-CD79-4B59C2C363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7181384" y="4072788"/>
              <a:ext cx="1333966" cy="694475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1C7504B-7F73-6F44-1222-2892A1571E33}"/>
                </a:ext>
              </a:extLst>
            </p:cNvPr>
            <p:cNvSpPr/>
            <p:nvPr userDrawn="1"/>
          </p:nvSpPr>
          <p:spPr>
            <a:xfrm>
              <a:off x="8619427" y="4231172"/>
              <a:ext cx="524573" cy="395260"/>
            </a:xfrm>
            <a:prstGeom prst="rect">
              <a:avLst/>
            </a:prstGeom>
            <a:solidFill>
              <a:srgbClr val="941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8EA0653-7B10-F4A4-6BF4-3308A8C8C4D8}"/>
                </a:ext>
              </a:extLst>
            </p:cNvPr>
            <p:cNvSpPr txBox="1"/>
            <p:nvPr userDrawn="1"/>
          </p:nvSpPr>
          <p:spPr>
            <a:xfrm>
              <a:off x="3226420" y="4244136"/>
              <a:ext cx="30754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helpct.org/</a:t>
              </a:r>
              <a:r>
                <a:rPr lang="en-US" dirty="0" err="1">
                  <a:solidFill>
                    <a:schemeClr val="bg1"/>
                  </a:solidFill>
                </a:rPr>
                <a:t>siphos</a:t>
              </a:r>
              <a:r>
                <a:rPr lang="en-US" dirty="0">
                  <a:solidFill>
                    <a:schemeClr val="bg1"/>
                  </a:solidFill>
                </a:rPr>
                <a:t>-stars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09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153FFD0-26E8-B980-62E2-5906DFD83F7C}"/>
              </a:ext>
            </a:extLst>
          </p:cNvPr>
          <p:cNvSpPr/>
          <p:nvPr/>
        </p:nvSpPr>
        <p:spPr>
          <a:xfrm>
            <a:off x="-83127" y="0"/>
            <a:ext cx="9227127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D624A5A-594E-318F-4985-25F92EB88580}"/>
              </a:ext>
            </a:extLst>
          </p:cNvPr>
          <p:cNvGrpSpPr/>
          <p:nvPr/>
        </p:nvGrpSpPr>
        <p:grpSpPr>
          <a:xfrm>
            <a:off x="0" y="3762351"/>
            <a:ext cx="9144000" cy="1004912"/>
            <a:chOff x="0" y="3762351"/>
            <a:chExt cx="9144000" cy="100491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0DDCF86-F10B-C926-20C1-D9B0E1897B59}"/>
                </a:ext>
              </a:extLst>
            </p:cNvPr>
            <p:cNvSpPr/>
            <p:nvPr userDrawn="1"/>
          </p:nvSpPr>
          <p:spPr>
            <a:xfrm>
              <a:off x="0" y="4237463"/>
              <a:ext cx="7077307" cy="395260"/>
            </a:xfrm>
            <a:prstGeom prst="rect">
              <a:avLst/>
            </a:prstGeom>
            <a:solidFill>
              <a:srgbClr val="941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Text&#10;&#10;Description automatically generated">
              <a:extLst>
                <a:ext uri="{FF2B5EF4-FFF2-40B4-BE49-F238E27FC236}">
                  <a16:creationId xmlns:a16="http://schemas.microsoft.com/office/drawing/2014/main" id="{2FD5AC2F-8FC0-D6D1-CE17-35E71E1C9D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628650" y="3762351"/>
              <a:ext cx="1333965" cy="937642"/>
            </a:xfrm>
            <a:prstGeom prst="rect">
              <a:avLst/>
            </a:prstGeom>
          </p:spPr>
        </p:pic>
        <p:pic>
          <p:nvPicPr>
            <p:cNvPr id="9" name="Picture 8" descr="Logo&#10;&#10;Description automatically generated">
              <a:extLst>
                <a:ext uri="{FF2B5EF4-FFF2-40B4-BE49-F238E27FC236}">
                  <a16:creationId xmlns:a16="http://schemas.microsoft.com/office/drawing/2014/main" id="{A05E5DFE-939B-E679-CD79-4B59C2C363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7181384" y="4072788"/>
              <a:ext cx="1333966" cy="694475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1C7504B-7F73-6F44-1222-2892A1571E33}"/>
                </a:ext>
              </a:extLst>
            </p:cNvPr>
            <p:cNvSpPr/>
            <p:nvPr userDrawn="1"/>
          </p:nvSpPr>
          <p:spPr>
            <a:xfrm>
              <a:off x="8619427" y="4231172"/>
              <a:ext cx="524573" cy="395260"/>
            </a:xfrm>
            <a:prstGeom prst="rect">
              <a:avLst/>
            </a:prstGeom>
            <a:solidFill>
              <a:srgbClr val="941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8EA0653-7B10-F4A4-6BF4-3308A8C8C4D8}"/>
                </a:ext>
              </a:extLst>
            </p:cNvPr>
            <p:cNvSpPr txBox="1"/>
            <p:nvPr userDrawn="1"/>
          </p:nvSpPr>
          <p:spPr>
            <a:xfrm>
              <a:off x="3226420" y="4244136"/>
              <a:ext cx="30754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helpct.org/</a:t>
              </a:r>
              <a:r>
                <a:rPr lang="en-US" dirty="0" err="1">
                  <a:solidFill>
                    <a:schemeClr val="bg1"/>
                  </a:solidFill>
                </a:rPr>
                <a:t>siphos</a:t>
              </a:r>
              <a:r>
                <a:rPr lang="en-US" dirty="0">
                  <a:solidFill>
                    <a:schemeClr val="bg1"/>
                  </a:solidFill>
                </a:rPr>
                <a:t>-stars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90F302E-478E-A7DF-9AE7-5FD50E39AF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225" y="232508"/>
            <a:ext cx="3805726" cy="3510588"/>
          </a:xfrm>
          <a:prstGeom prst="rect">
            <a:avLst/>
          </a:prstGeom>
        </p:spPr>
      </p:pic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6CA93E14-6495-61D8-BE8D-CDF6F43AC80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8181855"/>
              </p:ext>
            </p:extLst>
          </p:nvPr>
        </p:nvGraphicFramePr>
        <p:xfrm>
          <a:off x="4634268" y="508296"/>
          <a:ext cx="4886077" cy="3188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E73F0AED-C105-CC41-0D3A-37895F96B3C9}"/>
              </a:ext>
            </a:extLst>
          </p:cNvPr>
          <p:cNvSpPr txBox="1"/>
          <p:nvPr/>
        </p:nvSpPr>
        <p:spPr>
          <a:xfrm>
            <a:off x="5735566" y="834912"/>
            <a:ext cx="14709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RCC $3,150</a:t>
            </a:r>
          </a:p>
        </p:txBody>
      </p:sp>
    </p:spTree>
    <p:extLst>
      <p:ext uri="{BB962C8B-B14F-4D97-AF65-F5344CB8AC3E}">
        <p14:creationId xmlns:p14="http://schemas.microsoft.com/office/powerpoint/2010/main" val="417810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AF81C53-DAE5-8AB2-3742-51AC70288A08}"/>
              </a:ext>
            </a:extLst>
          </p:cNvPr>
          <p:cNvSpPr/>
          <p:nvPr/>
        </p:nvSpPr>
        <p:spPr>
          <a:xfrm>
            <a:off x="-83127" y="0"/>
            <a:ext cx="9227127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1CB1836-8E35-CDAB-15CE-5266BBD3A9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43224" y="376237"/>
            <a:ext cx="2194560" cy="980694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solidFill>
                  <a:srgbClr val="941100"/>
                </a:solidFill>
              </a:rPr>
              <a:t>You can still donate!</a:t>
            </a:r>
          </a:p>
          <a:p>
            <a:pPr algn="l"/>
            <a:endParaRPr lang="en-US" sz="2800" b="1" dirty="0">
              <a:solidFill>
                <a:srgbClr val="941100"/>
              </a:solidFill>
            </a:endParaRPr>
          </a:p>
          <a:p>
            <a:pPr algn="l"/>
            <a:r>
              <a:rPr lang="en-US" sz="2800" b="1" dirty="0">
                <a:solidFill>
                  <a:srgbClr val="941100"/>
                </a:solidFill>
              </a:rPr>
              <a:t>We are accepting donations up until July 24 for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873CDE-0C97-F79B-EE2B-E7D75325A9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" b="7913"/>
          <a:stretch/>
        </p:blipFill>
        <p:spPr>
          <a:xfrm>
            <a:off x="628650" y="212436"/>
            <a:ext cx="5546011" cy="3817700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416EA959-8EEC-3C83-6638-63220EDEDC0B}"/>
              </a:ext>
            </a:extLst>
          </p:cNvPr>
          <p:cNvGrpSpPr/>
          <p:nvPr/>
        </p:nvGrpSpPr>
        <p:grpSpPr>
          <a:xfrm>
            <a:off x="0" y="3762351"/>
            <a:ext cx="9144000" cy="1004912"/>
            <a:chOff x="0" y="3762351"/>
            <a:chExt cx="9144000" cy="1004912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189B670-B1BE-A275-1C63-EFBAEA69821A}"/>
                </a:ext>
              </a:extLst>
            </p:cNvPr>
            <p:cNvSpPr/>
            <p:nvPr userDrawn="1"/>
          </p:nvSpPr>
          <p:spPr>
            <a:xfrm>
              <a:off x="0" y="4237463"/>
              <a:ext cx="7077307" cy="395260"/>
            </a:xfrm>
            <a:prstGeom prst="rect">
              <a:avLst/>
            </a:prstGeom>
            <a:solidFill>
              <a:srgbClr val="941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 descr="Text&#10;&#10;Description automatically generated">
              <a:extLst>
                <a:ext uri="{FF2B5EF4-FFF2-40B4-BE49-F238E27FC236}">
                  <a16:creationId xmlns:a16="http://schemas.microsoft.com/office/drawing/2014/main" id="{DFCD3A32-FD37-CCAF-268B-4E81DFC5D6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28650" y="3762351"/>
              <a:ext cx="1333965" cy="937642"/>
            </a:xfrm>
            <a:prstGeom prst="rect">
              <a:avLst/>
            </a:prstGeom>
          </p:spPr>
        </p:pic>
        <p:pic>
          <p:nvPicPr>
            <p:cNvPr id="27" name="Picture 26" descr="Logo&#10;&#10;Description automatically generated">
              <a:extLst>
                <a:ext uri="{FF2B5EF4-FFF2-40B4-BE49-F238E27FC236}">
                  <a16:creationId xmlns:a16="http://schemas.microsoft.com/office/drawing/2014/main" id="{B99E287D-59E8-2C3F-5157-6BE36DEC13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7181384" y="4072788"/>
              <a:ext cx="1333966" cy="694475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6C0FC9A-147A-9FF9-6E94-113BE4BFF7AB}"/>
                </a:ext>
              </a:extLst>
            </p:cNvPr>
            <p:cNvSpPr/>
            <p:nvPr userDrawn="1"/>
          </p:nvSpPr>
          <p:spPr>
            <a:xfrm>
              <a:off x="8619427" y="4231172"/>
              <a:ext cx="524573" cy="395260"/>
            </a:xfrm>
            <a:prstGeom prst="rect">
              <a:avLst/>
            </a:prstGeom>
            <a:solidFill>
              <a:srgbClr val="941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3799C20-E85F-F52C-777A-7000C7945953}"/>
                </a:ext>
              </a:extLst>
            </p:cNvPr>
            <p:cNvSpPr txBox="1"/>
            <p:nvPr userDrawn="1"/>
          </p:nvSpPr>
          <p:spPr>
            <a:xfrm>
              <a:off x="3226420" y="4244136"/>
              <a:ext cx="30754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helpct.org/</a:t>
              </a:r>
              <a:r>
                <a:rPr lang="en-US" dirty="0" err="1">
                  <a:solidFill>
                    <a:schemeClr val="bg1"/>
                  </a:solidFill>
                </a:rPr>
                <a:t>siphos</a:t>
              </a:r>
              <a:r>
                <a:rPr lang="en-US" dirty="0">
                  <a:solidFill>
                    <a:schemeClr val="bg1"/>
                  </a:solidFill>
                </a:rPr>
                <a:t>-stars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144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04551ABF-30C9-AB6E-D470-9DAF2403BE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0642C4E2-7744-D9E9-6B16-7DB1B2817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69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399F5-F819-D402-04F8-15A8E2238A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00D24E-EBB2-3C28-DF73-B8B91B5853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084B94E-16BE-C8C0-C5F8-481838858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785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6317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321</TotalTime>
  <Words>682</Words>
  <Application>Microsoft Office PowerPoint</Application>
  <PresentationFormat>On-screen Show (16:9)</PresentationFormat>
  <Paragraphs>82</Paragraphs>
  <Slides>25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Corbel</vt:lpstr>
      <vt:lpstr>Office Theme</vt:lpstr>
      <vt:lpstr>Depth</vt:lpstr>
      <vt:lpstr>Philippians 2:1-11 (NIV)</vt:lpstr>
      <vt:lpstr>Philippians 2:1-11 (NIV)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Keep</dc:creator>
  <cp:lastModifiedBy>Streamer</cp:lastModifiedBy>
  <cp:revision>15</cp:revision>
  <dcterms:created xsi:type="dcterms:W3CDTF">2022-06-06T02:33:56Z</dcterms:created>
  <dcterms:modified xsi:type="dcterms:W3CDTF">2022-07-02T23:36:21Z</dcterms:modified>
</cp:coreProperties>
</file>